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473" r:id="rId2"/>
    <p:sldId id="477" r:id="rId3"/>
    <p:sldId id="478" r:id="rId4"/>
    <p:sldId id="479" r:id="rId5"/>
    <p:sldId id="501" r:id="rId6"/>
    <p:sldId id="486" r:id="rId7"/>
    <p:sldId id="487" r:id="rId8"/>
    <p:sldId id="488" r:id="rId9"/>
    <p:sldId id="489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CD724E-47CE-886A-B26E-85E90BF12A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6EECE4-CB70-CFB4-77F6-9C4E2167B7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8/14/2022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CB0774-6B0A-690F-0BF2-EC2E9BD4EE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0A2E4E-EB9B-E6C3-820E-83FDC57484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1010E82-AE98-45D7-B241-FE094D64526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17562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8/14/2022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DB206034-87D0-4F2A-91A0-F288DD33C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178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47D3D-4098-4745-A054-F940E4855C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6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1B76-6860-4018-A6E8-E7DC94A8DD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4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B8A4F-FABF-4945-96C8-22DA399E27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6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C7AA-CD25-49BE-84A1-EA5BE6521A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0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07860-8C0F-4167-8018-35D6EB990E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2BCE-8DC0-49A6-878D-9776D6AE20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7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A9633-2B70-42BF-BF72-626A5EF89D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6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8A799-E8D3-4FAF-942E-79E783420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8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2FBAD-B3BC-44A0-B3EA-1BABFD29FC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3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2508-2A68-4BF4-A537-3F1CA5DFD5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9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BE8B4-D0F8-4899-B7A9-5285ADAAC2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4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9BCA4E-3AAD-4CD7-AE98-EEE19BCD8B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5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52500" y="2430840"/>
            <a:ext cx="7239000" cy="1569660"/>
          </a:xfr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(Part 3)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  <a:latin typeface="+mj-lt"/>
              </a:rPr>
              <a:t>Matthew 16:13-18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41651" y="1676400"/>
            <a:ext cx="8264526" cy="4918269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Founded upon Jesus Christ, the Son of God.</a:t>
            </a:r>
            <a:r>
              <a:rPr lang="en-US" sz="2800" dirty="0"/>
              <a:t> Matthew 16:18; 1 Corinthians 3:11; </a:t>
            </a:r>
            <a:br>
              <a:rPr lang="en-US" sz="2800" dirty="0"/>
            </a:br>
            <a:r>
              <a:rPr lang="en-US" sz="2800" dirty="0"/>
              <a:t>1 Corinthians. 2:2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Began in Jerusalem about 33 A.D.</a:t>
            </a:r>
            <a:br>
              <a:rPr lang="en-US" sz="2800" b="1" dirty="0"/>
            </a:br>
            <a:r>
              <a:rPr lang="en-US" sz="2800" dirty="0"/>
              <a:t>Isaiah 2:3; Matthew 3:2; Matthew 4:17; Mark 1:14-15; Luke 10:9; Matthew 10:7; Mark 9:1; Luke 24:44ff; Acts 1:6-8; </a:t>
            </a:r>
            <a:br>
              <a:rPr lang="en-US" sz="2800" dirty="0"/>
            </a:br>
            <a:r>
              <a:rPr lang="en-US" sz="2800" dirty="0"/>
              <a:t>2:1-4, 47; 11:15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Christ is its head and only source of authority.</a:t>
            </a:r>
            <a:r>
              <a:rPr lang="en-US" sz="2800" dirty="0"/>
              <a:t> Matthew 28:19;</a:t>
            </a:r>
            <a:br>
              <a:rPr lang="en-US" sz="2800" dirty="0"/>
            </a:br>
            <a:r>
              <a:rPr lang="en-US" sz="2800" dirty="0"/>
              <a:t>Ephesians 1:22-23; Matthew 21:23-27; Matthew 7:21; Luke 6:46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0500" y="1727200"/>
            <a:ext cx="8763000" cy="302236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/>
              <a:t>Organized after the divine pattern.</a:t>
            </a:r>
          </a:p>
          <a:p>
            <a:pPr marL="0" indent="0" eaLnBrk="1" hangingPunct="1">
              <a:buNone/>
              <a:defRPr/>
            </a:pPr>
            <a:r>
              <a:rPr lang="en-US" sz="2800" b="1" dirty="0"/>
              <a:t>	</a:t>
            </a:r>
            <a:r>
              <a:rPr lang="en-US" sz="2800" dirty="0"/>
              <a:t>Philippians 1:1</a:t>
            </a:r>
          </a:p>
          <a:p>
            <a:pPr lvl="1" eaLnBrk="1" hangingPunct="1">
              <a:defRPr/>
            </a:pPr>
            <a:r>
              <a:rPr lang="en-US" sz="2800" dirty="0"/>
              <a:t>Elders: Acts 14:23; 20:28; 1 Peter 5:1ff; </a:t>
            </a:r>
            <a:br>
              <a:rPr lang="en-US" sz="2800" dirty="0"/>
            </a:br>
            <a:r>
              <a:rPr lang="en-US" sz="2800" dirty="0"/>
              <a:t>1 Timothy 3:1-7; Titus 1:5-7</a:t>
            </a:r>
          </a:p>
          <a:p>
            <a:pPr lvl="1" eaLnBrk="1" hangingPunct="1">
              <a:defRPr/>
            </a:pPr>
            <a:r>
              <a:rPr lang="en-US" sz="2800" dirty="0"/>
              <a:t>Deacons: 1 Timothy 3:8-13</a:t>
            </a:r>
          </a:p>
          <a:p>
            <a:pPr lvl="1" eaLnBrk="1" hangingPunct="1">
              <a:defRPr/>
            </a:pPr>
            <a:r>
              <a:rPr lang="en-US" sz="2800" dirty="0"/>
              <a:t>Members: 1 Corinthians 12:12ff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ntx-bible-hierarchy-organization-universal-chu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1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24050-F9DD-03C8-FC23-12A85A69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664944"/>
            <a:ext cx="7313612" cy="6463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Elders, Bishops, And Pastors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3CB34-33EE-7F2E-876D-89048E5D4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787" y="1466144"/>
            <a:ext cx="8420100" cy="5375831"/>
          </a:xfrm>
        </p:spPr>
        <p:txBody>
          <a:bodyPr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Clearly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elders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overseers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pastors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and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bishops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in these passages are used interchangeably, referring to the same men in the same work.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three terms refer to an office in the local congregation, and are therefore identical in extent of jurisdiction (cf. Acts 20:17, 28; 1 Peter 5:1-3; etc.). Their qualifications and works are identical.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a perversion in organization for denominations to distinguish the terms and apply them to different offices.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815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36739"/>
            <a:ext cx="7313612" cy="707886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752600"/>
            <a:ext cx="8153400" cy="4228850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/>
              <a:t>Has a divine mission.</a:t>
            </a:r>
          </a:p>
          <a:p>
            <a:pPr lvl="1" eaLnBrk="1" hangingPunct="1">
              <a:defRPr/>
            </a:pPr>
            <a:r>
              <a:rPr lang="en-US" sz="2800" dirty="0"/>
              <a:t>Evangelism. 1 Timothy 3:15;</a:t>
            </a:r>
            <a:br>
              <a:rPr lang="en-US" sz="2800" dirty="0"/>
            </a:br>
            <a:r>
              <a:rPr lang="en-US" sz="2800" dirty="0"/>
              <a:t>Acts 11:22; Philippians 1:3-5; 4:14-16; </a:t>
            </a:r>
            <a:br>
              <a:rPr lang="en-US" sz="2800" dirty="0"/>
            </a:br>
            <a:r>
              <a:rPr lang="en-US" sz="2800" dirty="0"/>
              <a:t>2 Corinthians 11:8-9</a:t>
            </a:r>
          </a:p>
          <a:p>
            <a:pPr lvl="1" eaLnBrk="1" hangingPunct="1">
              <a:defRPr/>
            </a:pPr>
            <a:r>
              <a:rPr lang="en-US" sz="2800" dirty="0"/>
              <a:t>Benevolence. Acts 2, 4, 6;</a:t>
            </a:r>
            <a:br>
              <a:rPr lang="en-US" sz="2800" dirty="0"/>
            </a:br>
            <a:r>
              <a:rPr lang="en-US" sz="2800" dirty="0"/>
              <a:t>Acts 11:27-30; 1 Corinthians 16:1-3;</a:t>
            </a:r>
            <a:br>
              <a:rPr lang="en-US" sz="2800" dirty="0"/>
            </a:br>
            <a:r>
              <a:rPr lang="en-US" sz="2800" dirty="0"/>
              <a:t>2 Corinthians 8:1-5; 9:1-2;</a:t>
            </a:r>
            <a:br>
              <a:rPr lang="en-US" sz="2800" dirty="0"/>
            </a:br>
            <a:r>
              <a:rPr lang="en-US" sz="2800" dirty="0"/>
              <a:t>Romans 15:25ff</a:t>
            </a:r>
          </a:p>
          <a:p>
            <a:pPr lvl="1" eaLnBrk="1" hangingPunct="1">
              <a:defRPr/>
            </a:pPr>
            <a:r>
              <a:rPr lang="en-US" sz="2800" dirty="0"/>
              <a:t>Edification. Ephesians 4:11-16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6" name="Rectangle 24"/>
          <p:cNvSpPr>
            <a:spLocks noGrp="1" noRot="1" noChangeArrowheads="1"/>
          </p:cNvSpPr>
          <p:nvPr>
            <p:ph type="title"/>
          </p:nvPr>
        </p:nvSpPr>
        <p:spPr>
          <a:xfrm>
            <a:off x="2172092" y="171272"/>
            <a:ext cx="4819454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Evangelism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90500" y="1752600"/>
            <a:ext cx="8763000" cy="137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1 Timothy 3:15; 1 Corinthians 9:14; Acts 11:22; Philippians 4:15; 2 Corinthians 11:8-9.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This: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Arial"/>
              </a:rPr>
              <a:t>	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				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Not This:</a:t>
            </a: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381000" y="3581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2286000" y="35814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3956893" y="3505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5557092" y="3766954"/>
            <a:ext cx="1850809" cy="251286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Missionary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Society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Or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Sponsoring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3956893" y="4572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3956893" y="563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7847816" y="45720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1371600" y="4038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4853232" y="4191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4929432" y="502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V="1">
            <a:off x="4929432" y="54864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7494309" y="5029200"/>
            <a:ext cx="29459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381000" y="52962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381000" y="59058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381000" y="46866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2" name="Oval 20"/>
          <p:cNvSpPr>
            <a:spLocks noChangeArrowheads="1"/>
          </p:cNvSpPr>
          <p:nvPr/>
        </p:nvSpPr>
        <p:spPr bwMode="auto">
          <a:xfrm>
            <a:off x="2362200" y="51054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1371600" y="5029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1371600" y="5562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 flipV="1">
            <a:off x="1371598" y="5867400"/>
            <a:ext cx="914401" cy="2612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36864" y="1676400"/>
            <a:ext cx="1534998" cy="492443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600" b="1" dirty="0"/>
              <a:t>This: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76400"/>
            <a:ext cx="2400692" cy="523220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/>
              <a:t>Not This: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28600" y="0"/>
            <a:ext cx="8458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381000" y="36576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1981200" y="29718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4800600" y="22860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6019800" y="2743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4724400" y="2971800"/>
            <a:ext cx="9144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4800600" y="37338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7924800" y="2819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1371600" y="3429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5715000" y="2743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5715000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V="1">
            <a:off x="5715000" y="3581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70866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381000" y="2133600"/>
            <a:ext cx="7620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1981200" y="43434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057400" y="36576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228600" y="48768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V="1">
            <a:off x="1371600" y="4038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1295400" y="4343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228600" y="55626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1" name="Oval 25"/>
          <p:cNvSpPr>
            <a:spLocks noChangeArrowheads="1"/>
          </p:cNvSpPr>
          <p:nvPr/>
        </p:nvSpPr>
        <p:spPr bwMode="auto">
          <a:xfrm>
            <a:off x="228600" y="60960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2" name="Oval 26"/>
          <p:cNvSpPr>
            <a:spLocks noChangeArrowheads="1"/>
          </p:cNvSpPr>
          <p:nvPr/>
        </p:nvSpPr>
        <p:spPr bwMode="auto">
          <a:xfrm>
            <a:off x="1981200" y="5257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1371600" y="5181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12954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V="1">
            <a:off x="1371600" y="6019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1106860" y="2246755"/>
            <a:ext cx="1802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Acts 2, 4 ,6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2919001" y="3731871"/>
            <a:ext cx="1725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Acts 11:27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2924665" y="5219306"/>
            <a:ext cx="314227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1 Corinthians 16:1-3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2 Corinthian 8-9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Romans 15:25ff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6078721" y="4648200"/>
            <a:ext cx="2829612" cy="132343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Reason for giving: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“that there might be equality”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2 Corinthians 8:14</a:t>
            </a:r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1823D5F6-B3DC-E448-5144-7224BC16100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134384" y="171272"/>
            <a:ext cx="4914508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Benevolence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RELCL0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608" y="2041830"/>
            <a:ext cx="3657600" cy="339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4419600" y="2895600"/>
            <a:ext cx="1752600" cy="1828800"/>
            <a:chOff x="2304" y="1584"/>
            <a:chExt cx="2112" cy="1872"/>
          </a:xfrm>
          <a:solidFill>
            <a:schemeClr val="accent1"/>
          </a:solidFill>
        </p:grpSpPr>
        <p:sp>
          <p:nvSpPr>
            <p:cNvPr id="20487" name="AutoShape 5"/>
            <p:cNvSpPr>
              <a:spLocks noChangeArrowheads="1"/>
            </p:cNvSpPr>
            <p:nvPr/>
          </p:nvSpPr>
          <p:spPr bwMode="auto">
            <a:xfrm rot="600000">
              <a:off x="2352" y="1584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  <p:sp>
          <p:nvSpPr>
            <p:cNvPr id="20488" name="AutoShape 6"/>
            <p:cNvSpPr>
              <a:spLocks noChangeArrowheads="1"/>
            </p:cNvSpPr>
            <p:nvPr/>
          </p:nvSpPr>
          <p:spPr bwMode="auto">
            <a:xfrm>
              <a:off x="2304" y="2448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  <p:sp>
          <p:nvSpPr>
            <p:cNvPr id="20489" name="AutoShape 7"/>
            <p:cNvSpPr>
              <a:spLocks noChangeArrowheads="1"/>
            </p:cNvSpPr>
            <p:nvPr/>
          </p:nvSpPr>
          <p:spPr bwMode="auto">
            <a:xfrm rot="-600000">
              <a:off x="2304" y="3264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</p:grp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6330474" y="3048616"/>
            <a:ext cx="259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Place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Personnel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Provisions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571098" y="5867400"/>
            <a:ext cx="41859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/>
              </a:rPr>
              <a:t>Ephesians 4:11-16</a:t>
            </a:r>
          </a:p>
        </p:txBody>
      </p:sp>
      <p:sp>
        <p:nvSpPr>
          <p:cNvPr id="12" name="Rectangle 24">
            <a:extLst>
              <a:ext uri="{FF2B5EF4-FFF2-40B4-BE49-F238E27FC236}">
                <a16:creationId xmlns:a16="http://schemas.microsoft.com/office/drawing/2014/main" id="{BA2EEAAC-ECA8-FE9B-5E88-5DFA576F5F0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172092" y="171272"/>
            <a:ext cx="4819454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Edification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1031</TotalTime>
  <Words>408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Garamond</vt:lpstr>
      <vt:lpstr>Times New Roman</vt:lpstr>
      <vt:lpstr>Verdana</vt:lpstr>
      <vt:lpstr>Wingdings</vt:lpstr>
      <vt:lpstr>Theme12</vt:lpstr>
      <vt:lpstr>The New Testament Church (Part 3) Matthew 16:13-18</vt:lpstr>
      <vt:lpstr>The New Testament Church</vt:lpstr>
      <vt:lpstr>The New Testament Church</vt:lpstr>
      <vt:lpstr>PowerPoint Presentation</vt:lpstr>
      <vt:lpstr>Elders, Bishops, And Pastors</vt:lpstr>
      <vt:lpstr>The New Testament Church</vt:lpstr>
      <vt:lpstr>Bible Pattern For The Work Of Evangelism</vt:lpstr>
      <vt:lpstr>Bible Pattern For The Work Of Benevolence</vt:lpstr>
      <vt:lpstr>Bible Pattern For The Work Of Edification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Testament Church (Part 3)</dc:title>
  <dc:creator>Micky Galloway</dc:creator>
  <cp:lastModifiedBy>Richard Lidh</cp:lastModifiedBy>
  <cp:revision>5</cp:revision>
  <cp:lastPrinted>2022-08-19T23:57:20Z</cp:lastPrinted>
  <dcterms:created xsi:type="dcterms:W3CDTF">2022-08-12T19:39:37Z</dcterms:created>
  <dcterms:modified xsi:type="dcterms:W3CDTF">2022-08-19T23:57:35Z</dcterms:modified>
</cp:coreProperties>
</file>